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17" r:id="rId5"/>
    <p:sldId id="307" r:id="rId6"/>
    <p:sldId id="308" r:id="rId7"/>
    <p:sldId id="278" r:id="rId8"/>
    <p:sldId id="309" r:id="rId9"/>
    <p:sldId id="263" r:id="rId10"/>
    <p:sldId id="310" r:id="rId11"/>
    <p:sldId id="311" r:id="rId12"/>
    <p:sldId id="312" r:id="rId13"/>
    <p:sldId id="316" r:id="rId14"/>
    <p:sldId id="314" r:id="rId15"/>
    <p:sldId id="315" r:id="rId16"/>
    <p:sldId id="30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405" autoAdjust="0"/>
  </p:normalViewPr>
  <p:slideViewPr>
    <p:cSldViewPr snapToGrid="0">
      <p:cViewPr varScale="1">
        <p:scale>
          <a:sx n="79" d="100"/>
          <a:sy n="79" d="100"/>
        </p:scale>
        <p:origin x="773" y="62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2/16/2026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9986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2748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4091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249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1478604"/>
          </a:xfrm>
        </p:spPr>
        <p:txBody>
          <a:bodyPr anchor="ctr"/>
          <a:lstStyle/>
          <a:p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Datang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CCA3A5-ABF0-DB4D-D266-123363328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783" y="2152472"/>
            <a:ext cx="8478433" cy="255305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96E3FD31-D19A-BFEB-821F-C00103830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speaking impact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ADB94-FC21-07C5-1FC9-E729C5DEDF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/>
          <a:lstStyle/>
          <a:p>
            <a:r>
              <a:rPr lang="en-US" dirty="0"/>
              <a:t>Learn to infuse energy into your delivery to leave a lasting impression</a:t>
            </a:r>
          </a:p>
          <a:p>
            <a:r>
              <a:rPr lang="en-US" dirty="0"/>
              <a:t>One of the goals of effective communication is to motivate your audience</a:t>
            </a:r>
          </a:p>
          <a:p>
            <a:endParaRPr lang="en-US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D3F53A55-1F2B-EB7F-3E43-C43170D7798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32799362"/>
              </p:ext>
            </p:extLst>
          </p:nvPr>
        </p:nvGraphicFramePr>
        <p:xfrm>
          <a:off x="4097338" y="2038350"/>
          <a:ext cx="7180262" cy="390254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383731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2077175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1359678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  <a:gridCol w="1359678">
                  <a:extLst>
                    <a:ext uri="{9D8B030D-6E8A-4147-A177-3AD203B41FA5}">
                      <a16:colId xmlns:a16="http://schemas.microsoft.com/office/drawing/2014/main" val="1603189107"/>
                    </a:ext>
                  </a:extLst>
                </a:gridCol>
              </a:tblGrid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0194648"/>
                  </a:ext>
                </a:extLst>
              </a:tr>
              <a:tr h="812163">
                <a:tc>
                  <a:txBody>
                    <a:bodyPr/>
                    <a:lstStyle/>
                    <a:p>
                      <a:r>
                        <a:rPr lang="en-US" sz="2000" b="0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76313-F1C8-57CB-82F6-54BC07D3B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0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B33A77B-664F-FFD3-D61A-0D344C269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final tips &amp;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B0F3C-5228-C9FB-1212-1D4894C80B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A9EE9E-3073-7E11-3AA5-F77C3B48A97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9500A-4B75-29F9-CE37-C3E13D6A5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4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E4F88F8-17E5-45E3-77B1-77FACD99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/>
          <a:lstStyle/>
          <a:p>
            <a:r>
              <a:rPr lang="en-US" dirty="0"/>
              <a:t>speaking engagement metrics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5B6855E3-2188-20C8-4DD6-E45BC792C983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736418874"/>
              </p:ext>
            </p:extLst>
          </p:nvPr>
        </p:nvGraphicFramePr>
        <p:xfrm>
          <a:off x="914400" y="2038350"/>
          <a:ext cx="10515598" cy="390253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548095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3548095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1709704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  <a:gridCol w="1709704">
                  <a:extLst>
                    <a:ext uri="{9D8B030D-6E8A-4147-A177-3AD203B41FA5}">
                      <a16:colId xmlns:a16="http://schemas.microsoft.com/office/drawing/2014/main" val="1603189107"/>
                    </a:ext>
                  </a:extLst>
                </a:gridCol>
              </a:tblGrid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0194648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469ED-926E-7CEE-5AF2-BF9AC726D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96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6DCC38C-603B-CCD0-2914-0BBCD4F4F7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pPr lvl="1"/>
            <a:r>
              <a:rPr lang="en-US" dirty="0"/>
              <a:t>brita@firstupconsultants.com</a:t>
            </a:r>
          </a:p>
          <a:p>
            <a:pPr lvl="1"/>
            <a:r>
              <a:rPr lang="en-US" dirty="0"/>
              <a:t>www.firstupconsultants.com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67" y="914400"/>
            <a:ext cx="5641848" cy="50292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018892"/>
              </p:ext>
            </p:extLst>
          </p:nvPr>
        </p:nvGraphicFramePr>
        <p:xfrm>
          <a:off x="6869113" y="1143000"/>
          <a:ext cx="4190999" cy="5368128"/>
        </p:xfrm>
        <a:graphic>
          <a:graphicData uri="http://schemas.openxmlformats.org/drawingml/2006/table">
            <a:tbl>
              <a:tblPr firstRow="1" bandRow="1"/>
              <a:tblGrid>
                <a:gridCol w="4190999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827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PENGENALAN</a:t>
                      </a:r>
                    </a:p>
                    <a:p>
                      <a:pPr algn="r"/>
                      <a:r>
                        <a:rPr lang="en-US" sz="2400" b="0" dirty="0">
                          <a:latin typeface="+mj-lt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79008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BERITA TERKINI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9898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JANA PENDAPATAN, SUKARELAWAN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95902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JADUAL AKTIVITI </a:t>
                      </a:r>
                      <a:b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</a:b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AKAN DATANG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977400"/>
                  </a:ext>
                </a:extLst>
              </a:tr>
              <a:tr h="85483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PENDAFTARAN DAN CADANGAN</a:t>
                      </a:r>
                      <a:endParaRPr lang="en-US" sz="2400" b="0" dirty="0">
                        <a:latin typeface="+mn-lt"/>
                        <a:cs typeface="Gill Sans Light" panose="020B0302020104020203" pitchFamily="34" charset="-79"/>
                      </a:endParaRP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5641848" cy="5029200"/>
          </a:xfrm>
        </p:spPr>
        <p:txBody>
          <a:bodyPr/>
          <a:lstStyle/>
          <a:p>
            <a:r>
              <a:rPr lang="en-US" dirty="0" err="1"/>
              <a:t>pengenalan</a:t>
            </a:r>
            <a:endParaRPr lang="en-US" dirty="0"/>
          </a:p>
        </p:txBody>
      </p:sp>
      <p:pic>
        <p:nvPicPr>
          <p:cNvPr id="8" name="Picture Placeholder 21" descr="Person in black skirt and white shirt holding some dandelions">
            <a:extLst>
              <a:ext uri="{FF2B5EF4-FFF2-40B4-BE49-F238E27FC236}">
                <a16:creationId xmlns:a16="http://schemas.microsoft.com/office/drawing/2014/main" id="{FFD2BD9F-962D-9BA5-14BE-C9CD52FEF9C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" b="18"/>
          <a:stretch/>
        </p:blipFill>
        <p:spPr>
          <a:xfrm>
            <a:off x="7401941" y="0"/>
            <a:ext cx="4790059" cy="6587067"/>
          </a:xfrm>
        </p:spPr>
      </p:pic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/>
          <a:p>
            <a:r>
              <a:rPr lang="en-US" dirty="0" err="1"/>
              <a:t>pasukan</a:t>
            </a:r>
            <a:r>
              <a:rPr lang="en-US" dirty="0"/>
              <a:t> kami</a:t>
            </a:r>
          </a:p>
        </p:txBody>
      </p:sp>
      <p:pic>
        <p:nvPicPr>
          <p:cNvPr id="4" name="Picture Placeholder 3" descr="A person holding a plant">
            <a:extLst>
              <a:ext uri="{FF2B5EF4-FFF2-40B4-BE49-F238E27FC236}">
                <a16:creationId xmlns:a16="http://schemas.microsoft.com/office/drawing/2014/main" id="{0DEBEDD0-2C97-CD36-23CF-99F08280682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l="24497" r="24497"/>
          <a:stretch/>
        </p:blipFill>
        <p:spPr>
          <a:xfrm>
            <a:off x="-1" y="261780"/>
            <a:ext cx="5046134" cy="6596220"/>
          </a:xfrm>
          <a:solidFill>
            <a:schemeClr val="tx1"/>
          </a:solidFill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00EBDF4-3413-FCF9-2E25-9A254A61F23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27204" y="4681728"/>
            <a:ext cx="5449824" cy="1280160"/>
          </a:xfrm>
        </p:spPr>
        <p:txBody>
          <a:bodyPr/>
          <a:lstStyle/>
          <a:p>
            <a:r>
              <a:rPr lang="en-US" cap="none" dirty="0" err="1"/>
              <a:t>ajk</a:t>
            </a:r>
            <a:r>
              <a:rPr lang="en-US" cap="none" dirty="0"/>
              <a:t>, </a:t>
            </a:r>
            <a:r>
              <a:rPr lang="en-US" cap="none" dirty="0" err="1"/>
              <a:t>pengurusan</a:t>
            </a:r>
            <a:r>
              <a:rPr lang="en-US" cap="none" dirty="0"/>
              <a:t> dan </a:t>
            </a:r>
            <a:r>
              <a:rPr lang="en-US" cap="none" dirty="0" err="1"/>
              <a:t>operasi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engaging the audience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/>
          <a:lstStyle/>
          <a:p>
            <a:r>
              <a:rPr lang="en-US" dirty="0"/>
              <a:t>Make eye contact with your audience to create a sense of intimacy and involvement</a:t>
            </a:r>
          </a:p>
          <a:p>
            <a:r>
              <a:rPr lang="en-US" dirty="0"/>
              <a:t>Weave relatable stories into your presentation using narratives that make your message memorable and impactful</a:t>
            </a:r>
          </a:p>
          <a:p>
            <a:r>
              <a:rPr lang="en-US" dirty="0"/>
              <a:t>Encourage questions and provide thoughtful responses to enhance audience participation</a:t>
            </a:r>
          </a:p>
          <a:p>
            <a:r>
              <a:rPr lang="en-US" dirty="0"/>
              <a:t>Use live polls or surveys to gather audience opinions, promoting engagement and making sure the audience feel involved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43784"/>
          </a:xfrm>
        </p:spPr>
        <p:txBody>
          <a:bodyPr anchor="b"/>
          <a:lstStyle/>
          <a:p>
            <a:r>
              <a:rPr lang="en-US" dirty="0"/>
              <a:t>selecting visual aids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846849-DC0A-EE3B-2E5E-D669EC1273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41114" y="3825875"/>
            <a:ext cx="8109772" cy="2644775"/>
          </a:xfrm>
        </p:spPr>
        <p:txBody>
          <a:bodyPr/>
          <a:lstStyle/>
          <a:p>
            <a:r>
              <a:rPr lang="en-US" dirty="0"/>
              <a:t>ENHANCING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effective delivery techniques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4A3718F-D67C-255A-4B64-BA379609FCD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/>
          <a:lstStyle/>
          <a:p>
            <a:r>
              <a:rPr lang="en-US"/>
              <a:t>Effective body language enhances your message, making it more impactful and memorable:</a:t>
            </a:r>
          </a:p>
          <a:p>
            <a:pPr lvl="1"/>
            <a:r>
              <a:rPr lang="en-US"/>
              <a:t>Meaningful eye contact</a:t>
            </a:r>
          </a:p>
          <a:p>
            <a:pPr lvl="1"/>
            <a:r>
              <a:rPr lang="en-US"/>
              <a:t>Purposeful gestures</a:t>
            </a:r>
          </a:p>
          <a:p>
            <a:pPr lvl="1"/>
            <a:r>
              <a:rPr lang="en-US"/>
              <a:t>Maintain good posture</a:t>
            </a:r>
          </a:p>
          <a:p>
            <a:pPr lvl="1"/>
            <a:r>
              <a:rPr lang="en-US"/>
              <a:t>Control your expressions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F3CEF66-C6D7-C765-24E7-1DCFB38FE51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dirty="0"/>
              <a:t>Pitch variation</a:t>
            </a:r>
          </a:p>
          <a:p>
            <a:pPr lvl="1"/>
            <a:r>
              <a:rPr lang="en-US" dirty="0"/>
              <a:t>Tone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A49C0DA-C8AE-5ECC-149A-D60ECFF8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navigating q&amp;a sessions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6F2BA06-39BD-0413-D150-70F75EA6CC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798761A-B671-4825-623F-F4726F2BDF2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/>
          <a:lstStyle/>
          <a:p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lvl="1"/>
            <a:r>
              <a:rPr lang="en-US" dirty="0"/>
              <a:t>Stay calm</a:t>
            </a:r>
          </a:p>
          <a:p>
            <a:pPr lvl="1"/>
            <a:r>
              <a:rPr lang="en-US" dirty="0"/>
              <a:t>Actively listen</a:t>
            </a:r>
          </a:p>
          <a:p>
            <a:pPr lvl="1"/>
            <a:r>
              <a:rPr lang="en-US" dirty="0"/>
              <a:t>Pause and reflect</a:t>
            </a:r>
          </a:p>
          <a:p>
            <a:pPr lvl="1"/>
            <a:r>
              <a:rPr lang="en-US" dirty="0"/>
              <a:t>Maintain eye contact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12FDC-7484-2B3B-E496-144348256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speaking impact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/>
          <a:lstStyle/>
          <a:p>
            <a:r>
              <a:rPr lang="en-US" dirty="0"/>
              <a:t>Your ability to communicate effectively will leave a lasting impact on your audience</a:t>
            </a:r>
          </a:p>
          <a:p>
            <a:r>
              <a:rPr lang="en-US" dirty="0"/>
              <a:t>Effectively communicating involves not only delivering a message but also resonating with the experiences, values, and emotions of those listening </a:t>
            </a:r>
          </a:p>
        </p:txBody>
      </p:sp>
      <p:pic>
        <p:nvPicPr>
          <p:cNvPr id="15" name="Picture Placeholder 14" descr="A person in an apron holding a computer">
            <a:extLst>
              <a:ext uri="{FF2B5EF4-FFF2-40B4-BE49-F238E27FC236}">
                <a16:creationId xmlns:a16="http://schemas.microsoft.com/office/drawing/2014/main" id="{48869757-F643-C013-26AA-3DDE9508009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331" r="331"/>
          <a:stretch/>
        </p:blipFill>
        <p:spPr>
          <a:xfrm>
            <a:off x="7623125" y="-20757"/>
            <a:ext cx="4589511" cy="6555026"/>
          </a:xfrm>
        </p:spPr>
      </p:pic>
    </p:spTree>
    <p:extLst>
      <p:ext uri="{BB962C8B-B14F-4D97-AF65-F5344CB8AC3E}">
        <p14:creationId xmlns:p14="http://schemas.microsoft.com/office/powerpoint/2010/main" val="85990980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{D6A18941-6370-4840-8B73-4ED4ED73497C}TF1ed9553b-00c4-4092-846a-c8f7f2908f3beecd942f_win32-8e33096c3cfc</Template>
  <TotalTime>18</TotalTime>
  <Words>436</Words>
  <Application>Microsoft Office PowerPoint</Application>
  <PresentationFormat>Widescreen</PresentationFormat>
  <Paragraphs>133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Gill Sans Nova Light</vt:lpstr>
      <vt:lpstr>Sagona Book</vt:lpstr>
      <vt:lpstr>Custom</vt:lpstr>
      <vt:lpstr>Selamat Datang</vt:lpstr>
      <vt:lpstr>agenda</vt:lpstr>
      <vt:lpstr>pengenalan</vt:lpstr>
      <vt:lpstr>pasukan kami</vt:lpstr>
      <vt:lpstr>engaging the audience</vt:lpstr>
      <vt:lpstr>selecting visual aids</vt:lpstr>
      <vt:lpstr>effective delivery techniques</vt:lpstr>
      <vt:lpstr>navigating q&amp;a sessions</vt:lpstr>
      <vt:lpstr>speaking impact</vt:lpstr>
      <vt:lpstr>speaking impact </vt:lpstr>
      <vt:lpstr>final tips &amp; takeaways</vt:lpstr>
      <vt:lpstr>speaking engagement metrics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Myregalgate Abax =O</dc:creator>
  <cp:lastModifiedBy>Myregalgate Abax =O</cp:lastModifiedBy>
  <cp:revision>1</cp:revision>
  <dcterms:created xsi:type="dcterms:W3CDTF">2026-02-16T00:38:12Z</dcterms:created>
  <dcterms:modified xsi:type="dcterms:W3CDTF">2026-02-16T00:56:14Z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